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9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7D77FB-E6DE-4C40-B6A9-75783F24E940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71A0EB-96CB-4039-B542-83252E287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6367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1A0EB-96CB-4039-B542-83252E28726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900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71A0EB-96CB-4039-B542-83252E28726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36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C3718-BB09-EAD8-F3A2-B6951B3E1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19AC53-DCAB-5654-E172-2B7E374295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D0A248-F49E-4FDE-3F4D-85CD8289DB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8C459C-F196-4B86-850E-2EDF288ECF91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FE1B3-E5C3-FEF6-471C-BC5CA6AD5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AC751A-45F2-7983-1EE8-75830B98B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4DB09A-FD7D-4729-8BCB-DB7025AB1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45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1BFF5-956E-F019-7BDC-C4C39847B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90ECB5-93F9-AEC3-91F2-849F978E0C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F860BD-DA4E-F6B6-04EA-780CE8C0EA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8C459C-F196-4B86-850E-2EDF288ECF91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9E7C6-6E45-F48B-406D-9E85DA824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78784-C409-99E1-BA2C-E9D828E69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4DB09A-FD7D-4729-8BCB-DB7025AB1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717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215C56-3BE9-BC4E-DAB1-1DECA0A991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FA8DDF-6E65-3160-D1D5-2FDF5289C3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67883-D80B-DC62-9A40-E34A587388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8C459C-F196-4B86-850E-2EDF288ECF91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DC96F-B25C-AE4D-C3A8-DD2B34782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56258-487A-E9AE-0187-BEFF15C97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4DB09A-FD7D-4729-8BCB-DB7025AB1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64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CE4A8-1709-B314-6C14-D91E7044D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185E2-5582-69AB-20A2-E05AEC0B6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386AA-D090-EB52-02BC-697288A201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8C459C-F196-4B86-850E-2EDF288ECF91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C4DC3-7BDD-A2F7-7E1E-861A71E96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0D3C30-2A44-CBA9-6415-9FCFBCCA9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4DB09A-FD7D-4729-8BCB-DB7025AB1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25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CB311-1668-CECD-2437-4EC237B46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86E80A-567C-A098-DE1B-887D8CA88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2419D7-4EF4-2D9B-3A74-190596E86C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8C459C-F196-4B86-850E-2EDF288ECF91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840431-1907-4749-9C71-9F6C664E1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9941D2-5C0B-86F3-63FD-7CEBA2E51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4DB09A-FD7D-4729-8BCB-DB7025AB1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7207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26D0C-FE37-4D42-ED5A-9400AD381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C23B2-459F-8B11-F0A1-8138D0B638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652404-C742-C61B-6021-5964768236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8223CE-BD02-D3B3-1859-52A201BE76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8C459C-F196-4B86-850E-2EDF288ECF91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5275CC-7098-DC13-0680-6431FF847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4B319-860C-6F75-394A-5CA03B532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4DB09A-FD7D-4729-8BCB-DB7025AB1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418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8C78-77AC-7D5F-9E56-8ECA2ACB2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26FCD3-5BEC-1BAC-3FE0-684EAB15C8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86F179-BD55-BA7B-0ADB-DF11B52B4F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7602CE-DA96-99B2-75B4-698871E341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813EF7-E695-C48B-1EAF-6EC10E7BC8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1FF5A6-21B6-A6D2-C4B0-65D0DD59EF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8C459C-F196-4B86-850E-2EDF288ECF91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C5B106-FBAF-8069-DF4A-135923E2C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9D3F21-BC69-D9BB-ECBC-200EC2500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4DB09A-FD7D-4729-8BCB-DB7025AB1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13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4258B-60E0-3BE6-7023-5371E7139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7C1E22-6CFE-9781-1336-AF777B16BE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8C459C-F196-4B86-850E-2EDF288ECF91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BA547-24D7-6676-9935-3E4BD8EBB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27DA17-E646-8598-E058-A40A58B40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4DB09A-FD7D-4729-8BCB-DB7025AB1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491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816004-B585-AA48-4636-88D5E50819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8C459C-F196-4B86-850E-2EDF288ECF91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E3E3AF-A503-47C9-F7D8-0B49E8A2F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F4C12-0D1D-A0EE-EB18-E2E2484DF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4DB09A-FD7D-4729-8BCB-DB7025AB1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172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97A9A-6F0F-B785-BD46-76CF31236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0E2DF-AD3A-76A6-E5BE-3E358FB3FB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066E1-8064-A3AC-48E5-92F93B7DAB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35A7A-5BC4-7F1E-EDA8-902C45CDE2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8C459C-F196-4B86-850E-2EDF288ECF91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06B374-11D6-17D1-ACD2-B675EFDCC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137B53-3078-7DEF-9D43-8D7C5BE02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4DB09A-FD7D-4729-8BCB-DB7025AB1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91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75620-2B85-921C-BD65-50A851D38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4AFBEAF-F35F-3478-9E22-4C0F674802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76C8B6-6057-EBB2-C1E8-9B5B54F9AA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F3838-C923-3FB0-EF6E-754AC71165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E8C459C-F196-4B86-850E-2EDF288ECF91}" type="datetimeFigureOut">
              <a:rPr lang="en-US" smtClean="0"/>
              <a:t>9/21/2024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C7368E-E3B8-59B8-BF48-7E7056649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19E7C3-F273-5B54-FA49-C4CE6824E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44DB09A-FD7D-4729-8BCB-DB7025AB10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263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F60B047-28B4-86E1-6059-2D6C884A2FE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289573" y="6015136"/>
            <a:ext cx="568854" cy="52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62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82E66B-189E-DB60-0604-F41B6F7EFF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00" t="17619" r="34800" b="17143"/>
          <a:stretch/>
        </p:blipFill>
        <p:spPr>
          <a:xfrm>
            <a:off x="318770" y="302414"/>
            <a:ext cx="701794" cy="861774"/>
          </a:xfrm>
          <a:prstGeom prst="rect">
            <a:avLst/>
          </a:prstGeom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16A305-8510-2E67-931C-8B7DE0E2FACB}"/>
              </a:ext>
            </a:extLst>
          </p:cNvPr>
          <p:cNvSpPr txBox="1"/>
          <p:nvPr/>
        </p:nvSpPr>
        <p:spPr>
          <a:xfrm>
            <a:off x="1121048" y="302414"/>
            <a:ext cx="10752182" cy="86177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Ahsanullah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University of Science and Technology</a:t>
            </a: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Electrical and Electronic Engineering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Year 2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Semester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B1F7CC2-2E11-1642-19C0-677DF2539AD1}"/>
              </a:ext>
            </a:extLst>
          </p:cNvPr>
          <p:cNvSpPr txBox="1"/>
          <p:nvPr/>
        </p:nvSpPr>
        <p:spPr>
          <a:xfrm>
            <a:off x="318770" y="1324015"/>
            <a:ext cx="11554460" cy="110799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No		: EEE-4234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Course Title	: VLSI-II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Section		: BCD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b="1" dirty="0">
                <a:latin typeface="Algerian" panose="04020705040A02060702" pitchFamily="82" charset="0"/>
                <a:cs typeface="Times New Roman" panose="02020603050405020304" pitchFamily="18" charset="0"/>
              </a:rPr>
              <a:t>PROJECT PRESENTATION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28E9B98-5A77-7764-386B-6F33383F62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872152"/>
              </p:ext>
            </p:extLst>
          </p:nvPr>
        </p:nvGraphicFramePr>
        <p:xfrm>
          <a:off x="318770" y="3429000"/>
          <a:ext cx="11554461" cy="243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37080">
                  <a:extLst>
                    <a:ext uri="{9D8B030D-6E8A-4147-A177-3AD203B41FA5}">
                      <a16:colId xmlns:a16="http://schemas.microsoft.com/office/drawing/2014/main" val="726396164"/>
                    </a:ext>
                  </a:extLst>
                </a:gridCol>
                <a:gridCol w="3164465">
                  <a:extLst>
                    <a:ext uri="{9D8B030D-6E8A-4147-A177-3AD203B41FA5}">
                      <a16:colId xmlns:a16="http://schemas.microsoft.com/office/drawing/2014/main" val="2638218122"/>
                    </a:ext>
                  </a:extLst>
                </a:gridCol>
                <a:gridCol w="2652916">
                  <a:extLst>
                    <a:ext uri="{9D8B030D-6E8A-4147-A177-3AD203B41FA5}">
                      <a16:colId xmlns:a16="http://schemas.microsoft.com/office/drawing/2014/main" val="1137569945"/>
                    </a:ext>
                  </a:extLst>
                </a:gridCol>
              </a:tblGrid>
              <a:tr h="171309">
                <a:tc gridSpan="3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GROUP_03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0720305"/>
                  </a:ext>
                </a:extLst>
              </a:tr>
              <a:tr h="171309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Submitted to-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Submitted by-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518611"/>
                  </a:ext>
                </a:extLst>
              </a:tr>
              <a:tr h="171309">
                <a:tc rowSpan="6">
                  <a:txBody>
                    <a:bodyPr/>
                    <a:lstStyle/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Partha Sanjoy Dev</a:t>
                      </a:r>
                    </a:p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Part-time Teacher</a:t>
                      </a:r>
                    </a:p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Department of Electrical and Electronic Engineering , AUST</a:t>
                      </a:r>
                    </a:p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r>
                        <a:rPr lang="en-US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Mr. Md. Shanian Moed</a:t>
                      </a:r>
                    </a:p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Lecturer Grade-II</a:t>
                      </a:r>
                    </a:p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Department of Electrical and Electronic Engineering , AUST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Student ID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3424962"/>
                  </a:ext>
                </a:extLst>
              </a:tr>
              <a:tr h="171309">
                <a:tc vMerge="1"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Md. Mamunar Rahoman </a:t>
                      </a: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Roton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20200105196 [TL]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468750"/>
                  </a:ext>
                </a:extLst>
              </a:tr>
              <a:tr h="171309">
                <a:tc vMerge="1"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Fahim Mahmud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20200105212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006210"/>
                  </a:ext>
                </a:extLst>
              </a:tr>
              <a:tr h="171309">
                <a:tc vMerge="1"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Noor-E-Sadik </a:t>
                      </a: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Rupam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20200105216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9962019"/>
                  </a:ext>
                </a:extLst>
              </a:tr>
              <a:tr h="171309">
                <a:tc vMerge="1"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Humayra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Tahassum</a:t>
                      </a:r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20200105221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836829"/>
                  </a:ext>
                </a:extLst>
              </a:tr>
              <a:tr h="171309">
                <a:tc vMerge="1">
                  <a:txBody>
                    <a:bodyPr/>
                    <a:lstStyle/>
                    <a:p>
                      <a:endParaRPr 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Saji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Pal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20200105235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404251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CD821E4-74B5-6530-81CF-1C5755FE2ADF}"/>
              </a:ext>
            </a:extLst>
          </p:cNvPr>
          <p:cNvSpPr txBox="1"/>
          <p:nvPr/>
        </p:nvSpPr>
        <p:spPr>
          <a:xfrm>
            <a:off x="318770" y="2607340"/>
            <a:ext cx="1155446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NAME : Full-chip design of a unidirectional USB transmitter using serial and parallel data communication modes. (USB controller)</a:t>
            </a:r>
          </a:p>
        </p:txBody>
      </p:sp>
    </p:spTree>
    <p:extLst>
      <p:ext uri="{BB962C8B-B14F-4D97-AF65-F5344CB8AC3E}">
        <p14:creationId xmlns:p14="http://schemas.microsoft.com/office/powerpoint/2010/main" val="260433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A4D4AD-9E61-7095-3323-F4AF409A3481}"/>
              </a:ext>
            </a:extLst>
          </p:cNvPr>
          <p:cNvSpPr/>
          <p:nvPr/>
        </p:nvSpPr>
        <p:spPr>
          <a:xfrm>
            <a:off x="216310" y="174522"/>
            <a:ext cx="11759380" cy="65089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A0752E-B490-4DAD-25D7-32F3CA4F87D4}"/>
              </a:ext>
            </a:extLst>
          </p:cNvPr>
          <p:cNvSpPr txBox="1"/>
          <p:nvPr/>
        </p:nvSpPr>
        <p:spPr>
          <a:xfrm>
            <a:off x="406400" y="397164"/>
            <a:ext cx="113792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Physical Verification | Generated by Cadence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Innovus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PnR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Tool.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1F8B3DC-E74E-89BF-D2E8-9848FE5F7833}"/>
              </a:ext>
            </a:extLst>
          </p:cNvPr>
          <p:cNvGrpSpPr/>
          <p:nvPr/>
        </p:nvGrpSpPr>
        <p:grpSpPr>
          <a:xfrm>
            <a:off x="406400" y="849745"/>
            <a:ext cx="5615709" cy="2754911"/>
            <a:chOff x="406400" y="849745"/>
            <a:chExt cx="5615709" cy="275491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6E733C0-2F11-0E13-4C98-C39079E67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400" y="849745"/>
              <a:ext cx="5615709" cy="2754911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E8A58C6-FFDD-FC7C-28A9-33C29AE5514E}"/>
                </a:ext>
              </a:extLst>
            </p:cNvPr>
            <p:cNvSpPr txBox="1"/>
            <p:nvPr/>
          </p:nvSpPr>
          <p:spPr>
            <a:xfrm>
              <a:off x="3500581" y="989138"/>
              <a:ext cx="1431636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DRC : 9 Viols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F4DA57-54EC-F3B3-690A-3931B96EE2A0}"/>
              </a:ext>
            </a:extLst>
          </p:cNvPr>
          <p:cNvGrpSpPr/>
          <p:nvPr/>
        </p:nvGrpSpPr>
        <p:grpSpPr>
          <a:xfrm>
            <a:off x="6169891" y="849745"/>
            <a:ext cx="5615709" cy="2754911"/>
            <a:chOff x="6169891" y="849745"/>
            <a:chExt cx="5615709" cy="2754911"/>
          </a:xfrm>
          <a:solidFill>
            <a:schemeClr val="bg1">
              <a:lumMod val="85000"/>
            </a:schemeClr>
          </a:solidFill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7AB2395-E36F-E7BE-EB13-B4AA8630B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9891" y="849745"/>
              <a:ext cx="5615709" cy="2754911"/>
            </a:xfrm>
            <a:prstGeom prst="rect">
              <a:avLst/>
            </a:prstGeom>
            <a:grpFill/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EF21E35-C1C1-C210-2F1F-430B2E875996}"/>
                </a:ext>
              </a:extLst>
            </p:cNvPr>
            <p:cNvSpPr txBox="1"/>
            <p:nvPr/>
          </p:nvSpPr>
          <p:spPr>
            <a:xfrm>
              <a:off x="6391564" y="3190257"/>
              <a:ext cx="1431636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LVS : 38 Viols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8239CE6-C6DC-44AC-F8E5-349AA2ED65CA}"/>
              </a:ext>
            </a:extLst>
          </p:cNvPr>
          <p:cNvGrpSpPr/>
          <p:nvPr/>
        </p:nvGrpSpPr>
        <p:grpSpPr>
          <a:xfrm>
            <a:off x="3288145" y="3724849"/>
            <a:ext cx="5615709" cy="2754911"/>
            <a:chOff x="3288145" y="3724849"/>
            <a:chExt cx="5615709" cy="275491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A0E0FEE-D9C5-87CD-913D-D9E10AC23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88145" y="3724849"/>
              <a:ext cx="5615709" cy="2754911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8A38B2D-4955-5411-8B20-AAA6713EE35E}"/>
                </a:ext>
              </a:extLst>
            </p:cNvPr>
            <p:cNvSpPr txBox="1"/>
            <p:nvPr/>
          </p:nvSpPr>
          <p:spPr>
            <a:xfrm>
              <a:off x="7667479" y="4871471"/>
              <a:ext cx="1051649" cy="4616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PG_SHORT</a:t>
              </a:r>
            </a:p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 Viols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11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A4D4AD-9E61-7095-3323-F4AF409A3481}"/>
              </a:ext>
            </a:extLst>
          </p:cNvPr>
          <p:cNvSpPr/>
          <p:nvPr/>
        </p:nvSpPr>
        <p:spPr>
          <a:xfrm>
            <a:off x="216310" y="174522"/>
            <a:ext cx="11759380" cy="65089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BF2383-587C-8B39-833F-BDF3204AFD06}"/>
              </a:ext>
            </a:extLst>
          </p:cNvPr>
          <p:cNvSpPr txBox="1"/>
          <p:nvPr/>
        </p:nvSpPr>
        <p:spPr>
          <a:xfrm>
            <a:off x="406400" y="397164"/>
            <a:ext cx="113792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Physical Verification | Generated by Cadence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Innovus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PnR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Tool.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D140E94-8D20-E9EB-0A79-3FC9DD5D2E18}"/>
              </a:ext>
            </a:extLst>
          </p:cNvPr>
          <p:cNvGrpSpPr/>
          <p:nvPr/>
        </p:nvGrpSpPr>
        <p:grpSpPr>
          <a:xfrm>
            <a:off x="4451927" y="840757"/>
            <a:ext cx="7333672" cy="1941193"/>
            <a:chOff x="4451927" y="840757"/>
            <a:chExt cx="7333672" cy="194119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EEADF3-9DF9-EF91-B6D8-83FFC4D7D2F6}"/>
                </a:ext>
              </a:extLst>
            </p:cNvPr>
            <p:cNvSpPr txBox="1"/>
            <p:nvPr/>
          </p:nvSpPr>
          <p:spPr>
            <a:xfrm>
              <a:off x="4451927" y="840757"/>
              <a:ext cx="7333672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Placement Check and Gate Count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3A149ED-2490-0093-1BA1-0864CBA0B4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9015"/>
            <a:stretch/>
          </p:blipFill>
          <p:spPr>
            <a:xfrm>
              <a:off x="4451927" y="1284350"/>
              <a:ext cx="7333672" cy="149760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C6898D4-416F-DF67-240D-2F4C15E0513C}"/>
              </a:ext>
            </a:extLst>
          </p:cNvPr>
          <p:cNvGrpSpPr/>
          <p:nvPr/>
        </p:nvGrpSpPr>
        <p:grpSpPr>
          <a:xfrm>
            <a:off x="406400" y="840757"/>
            <a:ext cx="3962401" cy="5560538"/>
            <a:chOff x="406400" y="840757"/>
            <a:chExt cx="3962401" cy="556053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1FBA20D-4759-EFE0-2587-089E051DE4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179"/>
            <a:stretch/>
          </p:blipFill>
          <p:spPr>
            <a:xfrm>
              <a:off x="406401" y="1284350"/>
              <a:ext cx="3962400" cy="5116945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51D7E5-E815-5B49-C346-E6D52E8708A6}"/>
                </a:ext>
              </a:extLst>
            </p:cNvPr>
            <p:cNvSpPr txBox="1"/>
            <p:nvPr/>
          </p:nvSpPr>
          <p:spPr>
            <a:xfrm>
              <a:off x="406400" y="840757"/>
              <a:ext cx="3962401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Power via , Process Antenna verification</a:t>
              </a:r>
            </a:p>
          </p:txBody>
        </p:sp>
      </p:grp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78A44A7-E124-14D6-CB9F-4692F4100A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347463"/>
              </p:ext>
            </p:extLst>
          </p:nvPr>
        </p:nvGraphicFramePr>
        <p:xfrm>
          <a:off x="4451927" y="3054426"/>
          <a:ext cx="7333668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918">
                  <a:extLst>
                    <a:ext uri="{9D8B030D-6E8A-4147-A177-3AD203B41FA5}">
                      <a16:colId xmlns:a16="http://schemas.microsoft.com/office/drawing/2014/main" val="4056688378"/>
                    </a:ext>
                  </a:extLst>
                </a:gridCol>
                <a:gridCol w="729191">
                  <a:extLst>
                    <a:ext uri="{9D8B030D-6E8A-4147-A177-3AD203B41FA5}">
                      <a16:colId xmlns:a16="http://schemas.microsoft.com/office/drawing/2014/main" val="1554357739"/>
                    </a:ext>
                  </a:extLst>
                </a:gridCol>
                <a:gridCol w="618837">
                  <a:extLst>
                    <a:ext uri="{9D8B030D-6E8A-4147-A177-3AD203B41FA5}">
                      <a16:colId xmlns:a16="http://schemas.microsoft.com/office/drawing/2014/main" val="3089682988"/>
                    </a:ext>
                  </a:extLst>
                </a:gridCol>
                <a:gridCol w="498763">
                  <a:extLst>
                    <a:ext uri="{9D8B030D-6E8A-4147-A177-3AD203B41FA5}">
                      <a16:colId xmlns:a16="http://schemas.microsoft.com/office/drawing/2014/main" val="2107419170"/>
                    </a:ext>
                  </a:extLst>
                </a:gridCol>
                <a:gridCol w="628073">
                  <a:extLst>
                    <a:ext uri="{9D8B030D-6E8A-4147-A177-3AD203B41FA5}">
                      <a16:colId xmlns:a16="http://schemas.microsoft.com/office/drawing/2014/main" val="2300186406"/>
                    </a:ext>
                  </a:extLst>
                </a:gridCol>
                <a:gridCol w="581891">
                  <a:extLst>
                    <a:ext uri="{9D8B030D-6E8A-4147-A177-3AD203B41FA5}">
                      <a16:colId xmlns:a16="http://schemas.microsoft.com/office/drawing/2014/main" val="3856268447"/>
                    </a:ext>
                  </a:extLst>
                </a:gridCol>
                <a:gridCol w="489527">
                  <a:extLst>
                    <a:ext uri="{9D8B030D-6E8A-4147-A177-3AD203B41FA5}">
                      <a16:colId xmlns:a16="http://schemas.microsoft.com/office/drawing/2014/main" val="3130282204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4123886985"/>
                    </a:ext>
                  </a:extLst>
                </a:gridCol>
                <a:gridCol w="554182">
                  <a:extLst>
                    <a:ext uri="{9D8B030D-6E8A-4147-A177-3AD203B41FA5}">
                      <a16:colId xmlns:a16="http://schemas.microsoft.com/office/drawing/2014/main" val="2706340444"/>
                    </a:ext>
                  </a:extLst>
                </a:gridCol>
                <a:gridCol w="489527">
                  <a:extLst>
                    <a:ext uri="{9D8B030D-6E8A-4147-A177-3AD203B41FA5}">
                      <a16:colId xmlns:a16="http://schemas.microsoft.com/office/drawing/2014/main" val="2646443951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3769032513"/>
                    </a:ext>
                  </a:extLst>
                </a:gridCol>
                <a:gridCol w="517237">
                  <a:extLst>
                    <a:ext uri="{9D8B030D-6E8A-4147-A177-3AD203B41FA5}">
                      <a16:colId xmlns:a16="http://schemas.microsoft.com/office/drawing/2014/main" val="1323403629"/>
                    </a:ext>
                  </a:extLst>
                </a:gridCol>
                <a:gridCol w="489522">
                  <a:extLst>
                    <a:ext uri="{9D8B030D-6E8A-4147-A177-3AD203B41FA5}">
                      <a16:colId xmlns:a16="http://schemas.microsoft.com/office/drawing/2014/main" val="1379897283"/>
                    </a:ext>
                  </a:extLst>
                </a:gridCol>
              </a:tblGrid>
              <a:tr h="223058">
                <a:tc gridSpan="13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RESULT TABLE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baseline="30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5565743"/>
                  </a:ext>
                </a:extLst>
              </a:tr>
              <a:tr h="22305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Initial Clock Frequency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(MHZ)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 transition (ns)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Driving cell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Input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Delay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Output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Delay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(ns)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Max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Fanout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No. of cells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Total No. of gates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Gate Area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(Um</a:t>
                      </a:r>
                      <a:r>
                        <a:rPr lang="en-US" sz="1000" baseline="30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US" sz="1000" baseline="30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No.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DRC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Viols.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No.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LVS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Viols.</a:t>
                      </a:r>
                    </a:p>
                    <a:p>
                      <a:pPr algn="ctr"/>
                      <a:endParaRPr lang="en-US" sz="1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No.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ARC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Viols.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No.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Of 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PG short</a:t>
                      </a:r>
                    </a:p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Viols.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766926"/>
                  </a:ext>
                </a:extLst>
              </a:tr>
              <a:tr h="223058"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BUFX8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1634.4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879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5019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A4D4AD-9E61-7095-3323-F4AF409A3481}"/>
              </a:ext>
            </a:extLst>
          </p:cNvPr>
          <p:cNvSpPr/>
          <p:nvPr/>
        </p:nvSpPr>
        <p:spPr>
          <a:xfrm>
            <a:off x="216310" y="174522"/>
            <a:ext cx="11759380" cy="65089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D1B577-5623-BC41-9A56-310A4F3F6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840510"/>
            <a:ext cx="11379199" cy="511694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C5855D-743D-EDD3-EAA7-C180211C162A}"/>
              </a:ext>
            </a:extLst>
          </p:cNvPr>
          <p:cNvSpPr txBox="1"/>
          <p:nvPr/>
        </p:nvSpPr>
        <p:spPr>
          <a:xfrm>
            <a:off x="406400" y="397164"/>
            <a:ext cx="113792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Design (Sign Off) | Generated by Cadence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Innovus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PnR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Tool.</a:t>
            </a:r>
          </a:p>
        </p:txBody>
      </p:sp>
    </p:spTree>
    <p:extLst>
      <p:ext uri="{BB962C8B-B14F-4D97-AF65-F5344CB8AC3E}">
        <p14:creationId xmlns:p14="http://schemas.microsoft.com/office/powerpoint/2010/main" val="59172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A4D4AD-9E61-7095-3323-F4AF409A3481}"/>
              </a:ext>
            </a:extLst>
          </p:cNvPr>
          <p:cNvSpPr/>
          <p:nvPr/>
        </p:nvSpPr>
        <p:spPr>
          <a:xfrm>
            <a:off x="216310" y="174522"/>
            <a:ext cx="11759380" cy="65089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EC7474-CE3C-6149-34FB-4DB7854906DC}"/>
              </a:ext>
            </a:extLst>
          </p:cNvPr>
          <p:cNvGrpSpPr/>
          <p:nvPr/>
        </p:nvGrpSpPr>
        <p:grpSpPr>
          <a:xfrm>
            <a:off x="2912275" y="803269"/>
            <a:ext cx="6367449" cy="5251459"/>
            <a:chOff x="2912273" y="477241"/>
            <a:chExt cx="6367449" cy="525145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1FDFEC3-6BB6-6A4D-4FD6-2FB2E2ECF08E}"/>
                </a:ext>
              </a:extLst>
            </p:cNvPr>
            <p:cNvSpPr/>
            <p:nvPr/>
          </p:nvSpPr>
          <p:spPr>
            <a:xfrm>
              <a:off x="2912273" y="4805370"/>
              <a:ext cx="6367449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lgerian" panose="04020705040A02060702" pitchFamily="82" charset="0"/>
                </a:rPr>
                <a:t>Question session!</a:t>
              </a:r>
              <a:endPara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pitchFamily="82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C82364D-EC30-A628-0CF0-3644BC418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0271" y="477241"/>
              <a:ext cx="4051451" cy="4025410"/>
            </a:xfrm>
            <a:prstGeom prst="rect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26313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A4D4AD-9E61-7095-3323-F4AF409A3481}"/>
              </a:ext>
            </a:extLst>
          </p:cNvPr>
          <p:cNvSpPr/>
          <p:nvPr/>
        </p:nvSpPr>
        <p:spPr>
          <a:xfrm>
            <a:off x="216310" y="174522"/>
            <a:ext cx="11759380" cy="65089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A0BDD1-E8BE-E659-36C1-3562915AAE73}"/>
              </a:ext>
            </a:extLst>
          </p:cNvPr>
          <p:cNvSpPr txBox="1"/>
          <p:nvPr/>
        </p:nvSpPr>
        <p:spPr>
          <a:xfrm>
            <a:off x="406400" y="397164"/>
            <a:ext cx="11379200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NAME : Full-chip design of a unidirectional USB transmitter using serial and parallel data communication modes.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(USB controller)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099E2C4-FFF5-6E37-6AE9-B31D587D9A4A}"/>
              </a:ext>
            </a:extLst>
          </p:cNvPr>
          <p:cNvGrpSpPr/>
          <p:nvPr/>
        </p:nvGrpSpPr>
        <p:grpSpPr>
          <a:xfrm>
            <a:off x="406399" y="1095631"/>
            <a:ext cx="11379201" cy="2456904"/>
            <a:chOff x="406399" y="837015"/>
            <a:chExt cx="11379201" cy="245690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5073BEE-00AC-2A87-916C-A26E37D57A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0640" y="1339273"/>
              <a:ext cx="6910720" cy="1932710"/>
            </a:xfrm>
            <a:prstGeom prst="rect">
              <a:avLst/>
            </a:prstGeom>
            <a:ln>
              <a:noFill/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49C781A-E138-1F31-E5E5-44538641D18D}"/>
                </a:ext>
              </a:extLst>
            </p:cNvPr>
            <p:cNvSpPr/>
            <p:nvPr/>
          </p:nvSpPr>
          <p:spPr>
            <a:xfrm>
              <a:off x="406400" y="837015"/>
              <a:ext cx="11379200" cy="2456904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D670DDA-D29F-8A51-0CD5-D963E763FBEF}"/>
                </a:ext>
              </a:extLst>
            </p:cNvPr>
            <p:cNvSpPr txBox="1"/>
            <p:nvPr/>
          </p:nvSpPr>
          <p:spPr>
            <a:xfrm>
              <a:off x="406399" y="838824"/>
              <a:ext cx="388850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Serial &amp; Parallel Data Communication -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5612210-07AB-A5FE-87CD-44638416C1AF}"/>
                </a:ext>
              </a:extLst>
            </p:cNvPr>
            <p:cNvGrpSpPr/>
            <p:nvPr/>
          </p:nvGrpSpPr>
          <p:grpSpPr>
            <a:xfrm>
              <a:off x="7836767" y="1990017"/>
              <a:ext cx="919305" cy="150899"/>
              <a:chOff x="1701454" y="3958221"/>
              <a:chExt cx="1246905" cy="212436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E1E7EA5-BA26-C1B7-5E4D-1F0EC4F2A770}"/>
                  </a:ext>
                </a:extLst>
              </p:cNvPr>
              <p:cNvSpPr/>
              <p:nvPr/>
            </p:nvSpPr>
            <p:spPr>
              <a:xfrm>
                <a:off x="1701454" y="3958221"/>
                <a:ext cx="138545" cy="212436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4F1EE73-A654-C1C8-B5D0-A7A982FFF3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01454" y="4170657"/>
                <a:ext cx="1246905" cy="0"/>
              </a:xfrm>
              <a:prstGeom prst="line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7F1371E8-1571-7216-0DF0-B95D57410C85}"/>
                  </a:ext>
                </a:extLst>
              </p:cNvPr>
              <p:cNvSpPr/>
              <p:nvPr/>
            </p:nvSpPr>
            <p:spPr>
              <a:xfrm>
                <a:off x="1978544" y="3958221"/>
                <a:ext cx="138545" cy="212436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9E19879-5ED6-1283-2277-BA8A7F45F92B}"/>
                  </a:ext>
                </a:extLst>
              </p:cNvPr>
              <p:cNvSpPr/>
              <p:nvPr/>
            </p:nvSpPr>
            <p:spPr>
              <a:xfrm>
                <a:off x="2255634" y="3958221"/>
                <a:ext cx="138545" cy="212436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A360639-B44F-1C51-3F21-AA55C464A371}"/>
                  </a:ext>
                </a:extLst>
              </p:cNvPr>
              <p:cNvSpPr/>
              <p:nvPr/>
            </p:nvSpPr>
            <p:spPr>
              <a:xfrm>
                <a:off x="2532724" y="3958221"/>
                <a:ext cx="138545" cy="212436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922DE92-672F-1C8C-036A-594816B71906}"/>
                  </a:ext>
                </a:extLst>
              </p:cNvPr>
              <p:cNvSpPr/>
              <p:nvPr/>
            </p:nvSpPr>
            <p:spPr>
              <a:xfrm>
                <a:off x="2809814" y="3958221"/>
                <a:ext cx="138545" cy="212436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414D86C0-ECAB-FAC2-3E16-52F4BF573D66}"/>
              </a:ext>
            </a:extLst>
          </p:cNvPr>
          <p:cNvGraphicFramePr>
            <a:graphicFrameLocks noGrp="1"/>
          </p:cNvGraphicFramePr>
          <p:nvPr/>
        </p:nvGraphicFramePr>
        <p:xfrm>
          <a:off x="6502400" y="3652034"/>
          <a:ext cx="5283200" cy="23469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08233">
                  <a:extLst>
                    <a:ext uri="{9D8B030D-6E8A-4147-A177-3AD203B41FA5}">
                      <a16:colId xmlns:a16="http://schemas.microsoft.com/office/drawing/2014/main" val="1256575436"/>
                    </a:ext>
                  </a:extLst>
                </a:gridCol>
                <a:gridCol w="4074967">
                  <a:extLst>
                    <a:ext uri="{9D8B030D-6E8A-4147-A177-3AD203B41FA5}">
                      <a16:colId xmlns:a16="http://schemas.microsoft.com/office/drawing/2014/main" val="4050479331"/>
                    </a:ext>
                  </a:extLst>
                </a:gridCol>
              </a:tblGrid>
              <a:tr h="283729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I/O pin planning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0623606"/>
                  </a:ext>
                </a:extLst>
              </a:tr>
              <a:tr h="283729">
                <a:tc>
                  <a:txBody>
                    <a:bodyPr/>
                    <a:lstStyle/>
                    <a:p>
                      <a:r>
                        <a:rPr lang="en-US" sz="1600" dirty="0"/>
                        <a:t>INPUT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OUTPUT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304476"/>
                  </a:ext>
                </a:extLst>
              </a:tr>
              <a:tr h="2837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mode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267346"/>
                  </a:ext>
                </a:extLst>
              </a:tr>
              <a:tr h="283729">
                <a:tc>
                  <a:txBody>
                    <a:bodyPr/>
                    <a:lstStyle/>
                    <a:p>
                      <a:r>
                        <a:rPr lang="en-US" sz="1600" dirty="0" err="1"/>
                        <a:t>clk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8-bit Coordinate out in parallel mode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042444"/>
                  </a:ext>
                </a:extLst>
              </a:tr>
              <a:tr h="283729">
                <a:tc>
                  <a:txBody>
                    <a:bodyPr/>
                    <a:lstStyle/>
                    <a:p>
                      <a:r>
                        <a:rPr lang="en-US" sz="1600" dirty="0" err="1"/>
                        <a:t>rst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4-bit Control out in parallel mode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6704222"/>
                  </a:ext>
                </a:extLst>
              </a:tr>
              <a:tr h="283729">
                <a:tc>
                  <a:txBody>
                    <a:bodyPr/>
                    <a:lstStyle/>
                    <a:p>
                      <a:r>
                        <a:rPr lang="en-US" sz="1600" dirty="0"/>
                        <a:t>4-bit move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1-bit Coordinate out in serial mode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2264120"/>
                  </a:ext>
                </a:extLst>
              </a:tr>
              <a:tr h="283729">
                <a:tc>
                  <a:txBody>
                    <a:bodyPr/>
                    <a:lstStyle/>
                    <a:p>
                      <a:r>
                        <a:rPr lang="en-US" sz="1600" dirty="0"/>
                        <a:t>4-bit control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1-bit Control out in serial mode</a:t>
                      </a:r>
                      <a:endParaRPr 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2781302"/>
                  </a:ext>
                </a:extLst>
              </a:tr>
            </a:tbl>
          </a:graphicData>
        </a:graphic>
      </p:graphicFrame>
      <p:grpSp>
        <p:nvGrpSpPr>
          <p:cNvPr id="50" name="Group 49">
            <a:extLst>
              <a:ext uri="{FF2B5EF4-FFF2-40B4-BE49-F238E27FC236}">
                <a16:creationId xmlns:a16="http://schemas.microsoft.com/office/drawing/2014/main" id="{EAC36456-5D0D-8BF2-C871-671307883A2C}"/>
              </a:ext>
            </a:extLst>
          </p:cNvPr>
          <p:cNvGrpSpPr/>
          <p:nvPr/>
        </p:nvGrpSpPr>
        <p:grpSpPr>
          <a:xfrm>
            <a:off x="406399" y="3813508"/>
            <a:ext cx="3727672" cy="2024012"/>
            <a:chOff x="489273" y="4054793"/>
            <a:chExt cx="3648364" cy="202401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2DE6DC3-223B-2B3B-8DCE-5E42879B3DF5}"/>
                </a:ext>
              </a:extLst>
            </p:cNvPr>
            <p:cNvGrpSpPr/>
            <p:nvPr/>
          </p:nvGrpSpPr>
          <p:grpSpPr>
            <a:xfrm>
              <a:off x="489273" y="4054793"/>
              <a:ext cx="3648364" cy="2024012"/>
              <a:chOff x="511248" y="4123247"/>
              <a:chExt cx="3648364" cy="2024012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EAF37A9-5A4F-D7AE-2CEC-FE6B1E5D3DC2}"/>
                  </a:ext>
                </a:extLst>
              </p:cNvPr>
              <p:cNvSpPr/>
              <p:nvPr/>
            </p:nvSpPr>
            <p:spPr>
              <a:xfrm>
                <a:off x="511248" y="4123247"/>
                <a:ext cx="3648364" cy="202401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4E01172-7F07-E2A8-B37F-ED44C07E35BE}"/>
                  </a:ext>
                </a:extLst>
              </p:cNvPr>
              <p:cNvSpPr/>
              <p:nvPr/>
            </p:nvSpPr>
            <p:spPr>
              <a:xfrm>
                <a:off x="606621" y="4240003"/>
                <a:ext cx="1576411" cy="179050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89EB9F5-8653-FBB3-A6EF-21D34AA6751C}"/>
                  </a:ext>
                </a:extLst>
              </p:cNvPr>
              <p:cNvSpPr/>
              <p:nvPr/>
            </p:nvSpPr>
            <p:spPr>
              <a:xfrm>
                <a:off x="2490839" y="4240003"/>
                <a:ext cx="1576411" cy="1790501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Arrow: Down 16">
              <a:extLst>
                <a:ext uri="{FF2B5EF4-FFF2-40B4-BE49-F238E27FC236}">
                  <a16:creationId xmlns:a16="http://schemas.microsoft.com/office/drawing/2014/main" id="{36B3EC5F-1B89-3EB7-DA9B-99D3B5E888A1}"/>
                </a:ext>
              </a:extLst>
            </p:cNvPr>
            <p:cNvSpPr/>
            <p:nvPr/>
          </p:nvSpPr>
          <p:spPr>
            <a:xfrm rot="8102705">
              <a:off x="3249106" y="5295014"/>
              <a:ext cx="163806" cy="193729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Graphic 10" descr="Web cam">
              <a:extLst>
                <a:ext uri="{FF2B5EF4-FFF2-40B4-BE49-F238E27FC236}">
                  <a16:creationId xmlns:a16="http://schemas.microsoft.com/office/drawing/2014/main" id="{32A60C54-9B52-6663-719F-43AC5E9F0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42641" y="4341273"/>
              <a:ext cx="595805" cy="582034"/>
            </a:xfrm>
            <a:prstGeom prst="rect">
              <a:avLst/>
            </a:prstGeom>
          </p:spPr>
        </p:pic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5A40910-C0FB-402F-EC20-35283F6A9D1A}"/>
                </a:ext>
              </a:extLst>
            </p:cNvPr>
            <p:cNvGrpSpPr/>
            <p:nvPr/>
          </p:nvGrpSpPr>
          <p:grpSpPr>
            <a:xfrm>
              <a:off x="841760" y="4572654"/>
              <a:ext cx="1062182" cy="988290"/>
              <a:chOff x="2618509" y="3620655"/>
              <a:chExt cx="1062182" cy="988290"/>
            </a:xfrm>
          </p:grpSpPr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6B09E832-FDB5-35CC-054E-047B1898F0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18509" y="4119418"/>
                <a:ext cx="1062182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37B4D381-497C-208F-7EF1-2298331303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49600" y="3620655"/>
                <a:ext cx="0" cy="98829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497A047B-E82C-0CF7-BE33-46F7F9C2D90D}"/>
                  </a:ext>
                </a:extLst>
              </p:cNvPr>
              <p:cNvSpPr/>
              <p:nvPr/>
            </p:nvSpPr>
            <p:spPr>
              <a:xfrm>
                <a:off x="2946400" y="3897745"/>
                <a:ext cx="406400" cy="434110"/>
              </a:xfrm>
              <a:prstGeom prst="ellipse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E0231C3-8AED-356F-61E5-004005188F1E}"/>
              </a:ext>
            </a:extLst>
          </p:cNvPr>
          <p:cNvGrpSpPr/>
          <p:nvPr/>
        </p:nvGrpSpPr>
        <p:grpSpPr>
          <a:xfrm>
            <a:off x="4231517" y="4558979"/>
            <a:ext cx="2176513" cy="926294"/>
            <a:chOff x="4231517" y="4200893"/>
            <a:chExt cx="2176513" cy="926294"/>
          </a:xfrm>
        </p:grpSpPr>
        <p:sp>
          <p:nvSpPr>
            <p:cNvPr id="24" name="Arrow: Right 23">
              <a:extLst>
                <a:ext uri="{FF2B5EF4-FFF2-40B4-BE49-F238E27FC236}">
                  <a16:creationId xmlns:a16="http://schemas.microsoft.com/office/drawing/2014/main" id="{13E1D5A7-5D79-39F1-4C73-3C42F14BB603}"/>
                </a:ext>
              </a:extLst>
            </p:cNvPr>
            <p:cNvSpPr/>
            <p:nvPr/>
          </p:nvSpPr>
          <p:spPr>
            <a:xfrm>
              <a:off x="4231517" y="4200893"/>
              <a:ext cx="2176513" cy="926294"/>
            </a:xfrm>
            <a:prstGeom prst="rightArrow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1E690A1-73C8-6ED9-4E45-4E2C19738701}"/>
                </a:ext>
              </a:extLst>
            </p:cNvPr>
            <p:cNvSpPr txBox="1"/>
            <p:nvPr/>
          </p:nvSpPr>
          <p:spPr>
            <a:xfrm>
              <a:off x="4294908" y="4510151"/>
              <a:ext cx="1610679" cy="307777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 THEME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2544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E49469FA-FBE9-372A-48C3-9A0C8D3BD664}"/>
              </a:ext>
            </a:extLst>
          </p:cNvPr>
          <p:cNvSpPr txBox="1"/>
          <p:nvPr/>
        </p:nvSpPr>
        <p:spPr>
          <a:xfrm>
            <a:off x="406399" y="5165935"/>
            <a:ext cx="1137920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above image is the representation of overall summary of the designed chip and chip’s pin arrangement.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Chip is not multi task supported, it needs specific command to operate.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A4D4AD-9E61-7095-3323-F4AF409A3481}"/>
              </a:ext>
            </a:extLst>
          </p:cNvPr>
          <p:cNvSpPr/>
          <p:nvPr/>
        </p:nvSpPr>
        <p:spPr>
          <a:xfrm>
            <a:off x="216310" y="174522"/>
            <a:ext cx="11759380" cy="65089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E80F1D-2026-E63A-B29C-6F079FA2985D}"/>
              </a:ext>
            </a:extLst>
          </p:cNvPr>
          <p:cNvSpPr txBox="1"/>
          <p:nvPr/>
        </p:nvSpPr>
        <p:spPr>
          <a:xfrm>
            <a:off x="406400" y="397164"/>
            <a:ext cx="113792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Practical Device to Chip mapping-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84C4126-74E0-6C31-F8CA-268F8D97C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812" y="1230400"/>
            <a:ext cx="6088444" cy="36362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066CF0-70C4-F3BA-0CAA-801131FBFF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1202" y="1768033"/>
            <a:ext cx="2668986" cy="256102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A878B6-DFE1-588A-C8C4-4D031885A45F}"/>
              </a:ext>
            </a:extLst>
          </p:cNvPr>
          <p:cNvSpPr/>
          <p:nvPr/>
        </p:nvSpPr>
        <p:spPr>
          <a:xfrm>
            <a:off x="406400" y="822037"/>
            <a:ext cx="11379200" cy="427643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EF4E9541-5CE5-100D-A9DE-2AA5A93584BD}"/>
              </a:ext>
            </a:extLst>
          </p:cNvPr>
          <p:cNvSpPr/>
          <p:nvPr/>
        </p:nvSpPr>
        <p:spPr>
          <a:xfrm>
            <a:off x="7085292" y="2559016"/>
            <a:ext cx="1440873" cy="979055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01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A4D4AD-9E61-7095-3323-F4AF409A3481}"/>
              </a:ext>
            </a:extLst>
          </p:cNvPr>
          <p:cNvSpPr/>
          <p:nvPr/>
        </p:nvSpPr>
        <p:spPr>
          <a:xfrm>
            <a:off x="216310" y="174522"/>
            <a:ext cx="11759380" cy="65089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958566-DFD9-56F1-5152-DC1567E0DBCA}"/>
              </a:ext>
            </a:extLst>
          </p:cNvPr>
          <p:cNvSpPr txBox="1"/>
          <p:nvPr/>
        </p:nvSpPr>
        <p:spPr>
          <a:xfrm>
            <a:off x="406400" y="397164"/>
            <a:ext cx="113792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FSM diagram and design flow -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7777F8B2-8E26-F169-E32F-43C34B02B3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6310" y="766496"/>
            <a:ext cx="11759381" cy="591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93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A4D4AD-9E61-7095-3323-F4AF409A3481}"/>
              </a:ext>
            </a:extLst>
          </p:cNvPr>
          <p:cNvSpPr/>
          <p:nvPr/>
        </p:nvSpPr>
        <p:spPr>
          <a:xfrm>
            <a:off x="216310" y="174522"/>
            <a:ext cx="11759380" cy="65089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5853BE-75BE-4776-5034-64420ACBFD98}"/>
              </a:ext>
            </a:extLst>
          </p:cNvPr>
          <p:cNvSpPr txBox="1"/>
          <p:nvPr/>
        </p:nvSpPr>
        <p:spPr>
          <a:xfrm>
            <a:off x="406400" y="397164"/>
            <a:ext cx="113792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Verification Testbench – [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ModelSim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45EAF7-4832-D8E0-C0D5-25AA2552FA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841007"/>
            <a:ext cx="11379200" cy="47142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388EF0-C41A-8A0C-0E61-BD9330B87312}"/>
              </a:ext>
            </a:extLst>
          </p:cNvPr>
          <p:cNvSpPr txBox="1"/>
          <p:nvPr/>
        </p:nvSpPr>
        <p:spPr>
          <a:xfrm>
            <a:off x="406400" y="5629737"/>
            <a:ext cx="11379200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waveform or logic state | Generated from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ModelSim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using Verilog testbench code.</a:t>
            </a:r>
          </a:p>
        </p:txBody>
      </p:sp>
    </p:spTree>
    <p:extLst>
      <p:ext uri="{BB962C8B-B14F-4D97-AF65-F5344CB8AC3E}">
        <p14:creationId xmlns:p14="http://schemas.microsoft.com/office/powerpoint/2010/main" val="329482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A4D4AD-9E61-7095-3323-F4AF409A3481}"/>
              </a:ext>
            </a:extLst>
          </p:cNvPr>
          <p:cNvSpPr/>
          <p:nvPr/>
        </p:nvSpPr>
        <p:spPr>
          <a:xfrm>
            <a:off x="216310" y="174522"/>
            <a:ext cx="11759380" cy="65089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B3B7C05-6E38-EA25-EEBD-3A9C8E82B8CF}"/>
              </a:ext>
            </a:extLst>
          </p:cNvPr>
          <p:cNvSpPr txBox="1"/>
          <p:nvPr/>
        </p:nvSpPr>
        <p:spPr>
          <a:xfrm>
            <a:off x="406400" y="332512"/>
            <a:ext cx="113792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 Chip with IO pad and full schematic diagram of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usb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controller | Generated from Cadence Genus synthesis Tool.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9A7B0D5-B267-CAB0-D7F0-C17FC9AD67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767099"/>
            <a:ext cx="11379200" cy="20315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0BB9DA3-AE1C-2052-FA11-83B756036E08}"/>
              </a:ext>
            </a:extLst>
          </p:cNvPr>
          <p:cNvGrpSpPr/>
          <p:nvPr/>
        </p:nvGrpSpPr>
        <p:grpSpPr>
          <a:xfrm>
            <a:off x="406400" y="2863869"/>
            <a:ext cx="11379200" cy="3638533"/>
            <a:chOff x="406400" y="2928521"/>
            <a:chExt cx="11379200" cy="363853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C9E4220-253E-994C-2655-938914EF4E52}"/>
                </a:ext>
              </a:extLst>
            </p:cNvPr>
            <p:cNvGrpSpPr/>
            <p:nvPr/>
          </p:nvGrpSpPr>
          <p:grpSpPr>
            <a:xfrm>
              <a:off x="406400" y="2928521"/>
              <a:ext cx="11379200" cy="3638533"/>
              <a:chOff x="406400" y="831273"/>
              <a:chExt cx="11379200" cy="4461163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DD2A924-4513-2701-FF4E-0F2A08B38C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6400" y="831273"/>
                <a:ext cx="5642078" cy="4461163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5507E1CC-821A-607C-1675-ED6F2FF602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43524" y="831274"/>
                <a:ext cx="5642076" cy="4461162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47296F0-96DF-8042-CB5C-C23468399312}"/>
                </a:ext>
              </a:extLst>
            </p:cNvPr>
            <p:cNvSpPr txBox="1"/>
            <p:nvPr/>
          </p:nvSpPr>
          <p:spPr>
            <a:xfrm>
              <a:off x="489528" y="6214615"/>
              <a:ext cx="1874982" cy="24622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Schematic diagram with IO pad.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56B932D-CC89-B44F-258F-A3A571FDC33B}"/>
                </a:ext>
              </a:extLst>
            </p:cNvPr>
            <p:cNvSpPr txBox="1"/>
            <p:nvPr/>
          </p:nvSpPr>
          <p:spPr>
            <a:xfrm>
              <a:off x="8027071" y="6029165"/>
              <a:ext cx="1874982" cy="24622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Full schematic diagram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7053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A4D4AD-9E61-7095-3323-F4AF409A3481}"/>
              </a:ext>
            </a:extLst>
          </p:cNvPr>
          <p:cNvSpPr/>
          <p:nvPr/>
        </p:nvSpPr>
        <p:spPr>
          <a:xfrm>
            <a:off x="216310" y="174522"/>
            <a:ext cx="11759380" cy="65089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96DFA5-50FB-764F-281A-A10685CC396B}"/>
              </a:ext>
            </a:extLst>
          </p:cNvPr>
          <p:cNvSpPr txBox="1"/>
          <p:nvPr/>
        </p:nvSpPr>
        <p:spPr>
          <a:xfrm>
            <a:off x="406400" y="360220"/>
            <a:ext cx="113792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optimization and STA | Generated by Cadence Innovus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PnR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Tool.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6D03953-809A-115A-494A-927B42CA4785}"/>
              </a:ext>
            </a:extLst>
          </p:cNvPr>
          <p:cNvGrpSpPr/>
          <p:nvPr/>
        </p:nvGrpSpPr>
        <p:grpSpPr>
          <a:xfrm>
            <a:off x="406395" y="4077853"/>
            <a:ext cx="5541819" cy="2419927"/>
            <a:chOff x="406398" y="794329"/>
            <a:chExt cx="5541819" cy="24199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82430DE-2EE7-DB86-3F94-1933F8C1CC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29" r="51299"/>
            <a:stretch/>
          </p:blipFill>
          <p:spPr>
            <a:xfrm>
              <a:off x="406398" y="794329"/>
              <a:ext cx="5541819" cy="241992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C46CE6-F742-1DC2-1E9D-BFFC4D62E9ED}"/>
                </a:ext>
              </a:extLst>
            </p:cNvPr>
            <p:cNvSpPr txBox="1"/>
            <p:nvPr/>
          </p:nvSpPr>
          <p:spPr>
            <a:xfrm>
              <a:off x="4756727" y="1073905"/>
              <a:ext cx="1002145" cy="2769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Pre-CTS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CC5B911-E8C2-27CB-8A00-251E859DB361}"/>
              </a:ext>
            </a:extLst>
          </p:cNvPr>
          <p:cNvGrpSpPr/>
          <p:nvPr/>
        </p:nvGrpSpPr>
        <p:grpSpPr>
          <a:xfrm>
            <a:off x="6096000" y="798481"/>
            <a:ext cx="5689606" cy="2336964"/>
            <a:chOff x="406399" y="3279034"/>
            <a:chExt cx="5541819" cy="197329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0ECC774-6E9D-0C01-4166-7DB5BE885B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8" r="51299" b="39463"/>
            <a:stretch/>
          </p:blipFill>
          <p:spPr>
            <a:xfrm>
              <a:off x="406399" y="3279034"/>
              <a:ext cx="5541819" cy="197329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3AD29CA-E3F5-743B-81EC-56381F60EB2B}"/>
                </a:ext>
              </a:extLst>
            </p:cNvPr>
            <p:cNvSpPr txBox="1"/>
            <p:nvPr/>
          </p:nvSpPr>
          <p:spPr>
            <a:xfrm>
              <a:off x="4772890" y="3530675"/>
              <a:ext cx="1002144" cy="4616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Opt. Design</a:t>
              </a:r>
            </a:p>
            <a:p>
              <a:pPr algn="ctr"/>
              <a:r>
                <a:rPr lang="en-US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preCTS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6BDDFC6-3E61-705F-91E1-4D167F6BA63B}"/>
              </a:ext>
            </a:extLst>
          </p:cNvPr>
          <p:cNvGrpSpPr/>
          <p:nvPr/>
        </p:nvGrpSpPr>
        <p:grpSpPr>
          <a:xfrm>
            <a:off x="406395" y="802759"/>
            <a:ext cx="5541819" cy="3176637"/>
            <a:chOff x="406400" y="3421403"/>
            <a:chExt cx="5610348" cy="318423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CCACF8E-2658-9B48-C9BB-0C6C1E9D6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400" y="3421403"/>
              <a:ext cx="5610348" cy="318423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1EB5C8D-E942-A387-7916-38699EDF53D3}"/>
                </a:ext>
              </a:extLst>
            </p:cNvPr>
            <p:cNvSpPr txBox="1"/>
            <p:nvPr/>
          </p:nvSpPr>
          <p:spPr>
            <a:xfrm>
              <a:off x="614200" y="5936019"/>
              <a:ext cx="1237673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Design</a:t>
              </a:r>
            </a:p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Placement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38BCFB6-623C-B180-AFA1-2122FF0B42AD}"/>
              </a:ext>
            </a:extLst>
          </p:cNvPr>
          <p:cNvGrpSpPr/>
          <p:nvPr/>
        </p:nvGrpSpPr>
        <p:grpSpPr>
          <a:xfrm>
            <a:off x="6096000" y="3321142"/>
            <a:ext cx="5689600" cy="3176638"/>
            <a:chOff x="6175253" y="3429000"/>
            <a:chExt cx="5610348" cy="3176638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52E46D6-7D9C-2F41-3E51-A83604DE1F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5253" y="3429000"/>
              <a:ext cx="5610348" cy="317663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1950F6-91F1-AF39-3E0F-E7EDB947942D}"/>
                </a:ext>
              </a:extLst>
            </p:cNvPr>
            <p:cNvSpPr txBox="1"/>
            <p:nvPr/>
          </p:nvSpPr>
          <p:spPr>
            <a:xfrm>
              <a:off x="6373087" y="5938829"/>
              <a:ext cx="2543585" cy="46166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Clock Tree build and CTS Optimization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783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8A4D4AD-9E61-7095-3323-F4AF409A3481}"/>
              </a:ext>
            </a:extLst>
          </p:cNvPr>
          <p:cNvSpPr/>
          <p:nvPr/>
        </p:nvSpPr>
        <p:spPr>
          <a:xfrm>
            <a:off x="216310" y="174522"/>
            <a:ext cx="11759380" cy="65089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BA30FA-E7F5-9CFE-795B-43AAA679E034}"/>
              </a:ext>
            </a:extLst>
          </p:cNvPr>
          <p:cNvSpPr txBox="1"/>
          <p:nvPr/>
        </p:nvSpPr>
        <p:spPr>
          <a:xfrm>
            <a:off x="406400" y="323276"/>
            <a:ext cx="113792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optimization and STA | Generated by Cadence Innovus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PnR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Tool.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4105690-2300-1745-B3B2-6A7DFFD1D74D}"/>
              </a:ext>
            </a:extLst>
          </p:cNvPr>
          <p:cNvGrpSpPr/>
          <p:nvPr/>
        </p:nvGrpSpPr>
        <p:grpSpPr>
          <a:xfrm>
            <a:off x="406400" y="750335"/>
            <a:ext cx="11379200" cy="2519342"/>
            <a:chOff x="406400" y="750335"/>
            <a:chExt cx="11379200" cy="251934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22780AE-9862-6C08-8C97-C0F1FD7D1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400" y="750335"/>
              <a:ext cx="11379200" cy="251934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8E6BE20-4CA2-99D8-1BF0-6B527359680D}"/>
                </a:ext>
              </a:extLst>
            </p:cNvPr>
            <p:cNvSpPr txBox="1"/>
            <p:nvPr/>
          </p:nvSpPr>
          <p:spPr>
            <a:xfrm>
              <a:off x="10271208" y="971763"/>
              <a:ext cx="1002145" cy="4616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Opt. Clock Tree. (CTS)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6789AB1-C63A-0752-5A98-FCE58D3D9DC4}"/>
              </a:ext>
            </a:extLst>
          </p:cNvPr>
          <p:cNvGrpSpPr/>
          <p:nvPr/>
        </p:nvGrpSpPr>
        <p:grpSpPr>
          <a:xfrm>
            <a:off x="406400" y="3345877"/>
            <a:ext cx="5634182" cy="3207320"/>
            <a:chOff x="406400" y="3345877"/>
            <a:chExt cx="5634182" cy="320732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DF34E0-BD1B-4094-51AC-71E582F21B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788"/>
            <a:stretch/>
          </p:blipFill>
          <p:spPr>
            <a:xfrm>
              <a:off x="406400" y="3345877"/>
              <a:ext cx="5634182" cy="3207320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2277A10-A0E7-57A0-3B14-F7C8EA95B6C3}"/>
                </a:ext>
              </a:extLst>
            </p:cNvPr>
            <p:cNvSpPr txBox="1"/>
            <p:nvPr/>
          </p:nvSpPr>
          <p:spPr>
            <a:xfrm>
              <a:off x="4770953" y="3701108"/>
              <a:ext cx="1002145" cy="4616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timeDesign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PostRoute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433343D-32D9-B094-FFE9-C01EF8D0BB44}"/>
              </a:ext>
            </a:extLst>
          </p:cNvPr>
          <p:cNvGrpSpPr/>
          <p:nvPr/>
        </p:nvGrpSpPr>
        <p:grpSpPr>
          <a:xfrm>
            <a:off x="6151418" y="3345876"/>
            <a:ext cx="5634182" cy="2162476"/>
            <a:chOff x="6151418" y="3345876"/>
            <a:chExt cx="5634182" cy="216247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9896B0C-F092-E72B-28D4-BDC154E9D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788"/>
            <a:stretch/>
          </p:blipFill>
          <p:spPr>
            <a:xfrm>
              <a:off x="6151418" y="3345876"/>
              <a:ext cx="5634182" cy="216247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19DC779-D14F-E958-E166-0CDBCCCE1E97}"/>
                </a:ext>
              </a:extLst>
            </p:cNvPr>
            <p:cNvSpPr txBox="1"/>
            <p:nvPr/>
          </p:nvSpPr>
          <p:spPr>
            <a:xfrm>
              <a:off x="10271208" y="3626407"/>
              <a:ext cx="1002145" cy="6463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timeDesign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PostRoute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-hold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4245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716A871-17FD-471F-9E3C-E9C659471F97}"/>
              </a:ext>
            </a:extLst>
          </p:cNvPr>
          <p:cNvSpPr/>
          <p:nvPr/>
        </p:nvSpPr>
        <p:spPr>
          <a:xfrm>
            <a:off x="216310" y="174522"/>
            <a:ext cx="11759380" cy="650895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145491-43E9-C920-6CE6-1834A0A77A8D}"/>
              </a:ext>
            </a:extLst>
          </p:cNvPr>
          <p:cNvSpPr txBox="1"/>
          <p:nvPr/>
        </p:nvSpPr>
        <p:spPr>
          <a:xfrm>
            <a:off x="406400" y="323276"/>
            <a:ext cx="11379200" cy="3693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optimization and STA | Generated by Cadence Innovus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PnR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Tool.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5559B27-D678-1E45-57CD-5845B152BE83}"/>
              </a:ext>
            </a:extLst>
          </p:cNvPr>
          <p:cNvGrpSpPr/>
          <p:nvPr/>
        </p:nvGrpSpPr>
        <p:grpSpPr>
          <a:xfrm>
            <a:off x="406399" y="757260"/>
            <a:ext cx="5606473" cy="3559474"/>
            <a:chOff x="406399" y="757260"/>
            <a:chExt cx="5606473" cy="35594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5F243E7-D8E0-A39A-97AC-523C2F3D0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4924"/>
            <a:stretch/>
          </p:blipFill>
          <p:spPr>
            <a:xfrm>
              <a:off x="406399" y="757260"/>
              <a:ext cx="5606473" cy="355947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CA8203F-0D65-DF70-A722-521595A7E6F1}"/>
                </a:ext>
              </a:extLst>
            </p:cNvPr>
            <p:cNvSpPr txBox="1"/>
            <p:nvPr/>
          </p:nvSpPr>
          <p:spPr>
            <a:xfrm>
              <a:off x="4734008" y="1183482"/>
              <a:ext cx="1002145" cy="46166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Opt. Design</a:t>
              </a:r>
            </a:p>
            <a:p>
              <a:pPr algn="ctr"/>
              <a:r>
                <a:rPr lang="en-US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PostRoute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285D237-448F-EBB3-DDD1-F1FF6052ABA4}"/>
              </a:ext>
            </a:extLst>
          </p:cNvPr>
          <p:cNvGrpSpPr/>
          <p:nvPr/>
        </p:nvGrpSpPr>
        <p:grpSpPr>
          <a:xfrm>
            <a:off x="6179127" y="757260"/>
            <a:ext cx="5606473" cy="4883217"/>
            <a:chOff x="6179127" y="757260"/>
            <a:chExt cx="5606473" cy="488321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B622956-7776-2E09-5471-C215069EF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561"/>
            <a:stretch/>
          </p:blipFill>
          <p:spPr>
            <a:xfrm>
              <a:off x="6179127" y="757260"/>
              <a:ext cx="5606473" cy="4883217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037F36-6199-3473-415A-5DC9880A1605}"/>
                </a:ext>
              </a:extLst>
            </p:cNvPr>
            <p:cNvSpPr txBox="1"/>
            <p:nvPr/>
          </p:nvSpPr>
          <p:spPr>
            <a:xfrm>
              <a:off x="10396272" y="1183482"/>
              <a:ext cx="1002145" cy="64633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Opt. Design</a:t>
              </a:r>
            </a:p>
            <a:p>
              <a:pPr algn="ctr"/>
              <a:r>
                <a:rPr lang="en-US" sz="12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PostRoute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-hold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895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692</TotalTime>
  <Words>493</Words>
  <Application>Microsoft Office PowerPoint</Application>
  <PresentationFormat>Widescreen</PresentationFormat>
  <Paragraphs>130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Algerian</vt:lpstr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Mamunar Rahoman</dc:creator>
  <cp:lastModifiedBy>Mamunar Rahoman</cp:lastModifiedBy>
  <cp:revision>98</cp:revision>
  <dcterms:created xsi:type="dcterms:W3CDTF">2024-07-25T20:42:34Z</dcterms:created>
  <dcterms:modified xsi:type="dcterms:W3CDTF">2024-09-21T07:11:07Z</dcterms:modified>
</cp:coreProperties>
</file>